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Raleway Black"/>
      <p:bold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0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Black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alewayBlack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e4683102c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e4683102c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01874eadc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01874eadc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e4683102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e4683102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e4683102c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e4683102c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e4683102c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e4683102c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e4683102c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e4683102c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e4683102c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e4683102c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e4683102ca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e4683102c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49ddb59aa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49ddb59aa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A8D8D"/>
            </a:gs>
            <a:gs pos="100000">
              <a:srgbClr val="A890FE"/>
            </a:gs>
          </a:gsLst>
          <a:lin ang="5400012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5000"/>
          </a:blip>
          <a:srcRect b="9512" l="0" r="0" t="6085"/>
          <a:stretch/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0" y="618825"/>
            <a:ext cx="8520600" cy="1165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17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444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FUNCIONES DE AGREGACIÓN</a:t>
            </a:r>
            <a:endParaRPr sz="3444"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76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Bases de datos</a:t>
            </a:r>
            <a:endParaRPr sz="176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4118625"/>
            <a:ext cx="8520600" cy="658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13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1" lang="es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Universidad Autónoma de Manizales</a:t>
            </a:r>
            <a:r>
              <a:rPr lang="es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- </a:t>
            </a:r>
            <a:r>
              <a:rPr b="1" lang="es"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Universidad en Tu Colegio</a:t>
            </a:r>
            <a:endParaRPr b="1"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31620"/>
              <a:buFont typeface="Arial"/>
              <a:buNone/>
            </a:pPr>
            <a:r>
              <a:rPr lang="es" sz="1367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Ing. y diseñador David Asaaf Vergara Almanza</a:t>
            </a:r>
            <a:endParaRPr sz="2367">
              <a:solidFill>
                <a:schemeClr val="lt1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03873" y="2420950"/>
            <a:ext cx="2102425" cy="84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7699" y="2274138"/>
            <a:ext cx="1954220" cy="11356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" name="Google Shape;59;p13"/>
          <p:cNvCxnSpPr/>
          <p:nvPr/>
        </p:nvCxnSpPr>
        <p:spPr>
          <a:xfrm>
            <a:off x="4416900" y="2302100"/>
            <a:ext cx="0" cy="1079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/>
          <p:nvPr/>
        </p:nvSpPr>
        <p:spPr>
          <a:xfrm>
            <a:off x="4219025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EA8D8D"/>
              </a:gs>
              <a:gs pos="100000">
                <a:srgbClr val="A890F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4091900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 txBox="1"/>
          <p:nvPr>
            <p:ph type="title"/>
          </p:nvPr>
        </p:nvSpPr>
        <p:spPr>
          <a:xfrm>
            <a:off x="-396000" y="-27850"/>
            <a:ext cx="4824300" cy="5727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CREACIÓN DE UNA VISTA</a:t>
            </a:r>
            <a:endParaRPr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88300" y="897575"/>
            <a:ext cx="53658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Para crear una vista, basta con usar la instrucción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CREATE VIEW, como se muestra a continuación: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CREATE VIEW 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nombre_vista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AS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SELECT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column1, column2, ...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FROM 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table_name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WHERE 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condition;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Donde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nombre_vista 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es el nombre que quieres darle a la vista, y la consulta SELECT define el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contenido de la vista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. Puedes incluir varias tablas en la consulta SELECT y usar JOIN, WHERE, y GROUP BY para definir el contenido de la vista .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2975" y="939625"/>
            <a:ext cx="3085100" cy="30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1948850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EA8D8D"/>
              </a:gs>
              <a:gs pos="100000">
                <a:srgbClr val="A890F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88300" y="897575"/>
            <a:ext cx="53658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Las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funciones de agregación 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en SQL son funciones que permiten realizar operaciones sobre un conjunto de resultados, pero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devolviendo un </a:t>
            </a:r>
            <a:r>
              <a:rPr b="1" lang="es">
                <a:highlight>
                  <a:schemeClr val="accent6"/>
                </a:highlight>
                <a:latin typeface="Raleway"/>
                <a:ea typeface="Raleway"/>
                <a:cs typeface="Raleway"/>
                <a:sym typeface="Raleway"/>
              </a:rPr>
              <a:t>único valor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agregado para todos ellos. Las funciones de agregación básicas que soportan todos los gestores de datos son las siguientes: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0037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COUNT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(column_name | *): devuelve el número de filas de una tabla.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SUM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(column_name): devuelve la suma de los valores de una columna numérica.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AVG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(column_name): devuelve el valor medio de una columna numérica.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MIN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(column_name): devuelve el valor mínimo de una columna.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MAX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(column_name): devuelve el valor máximo de una columna.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30003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STDEV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(column_name): devuelve la desviación estándar de una columna numérica.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1821725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>
            <p:ph type="title"/>
          </p:nvPr>
        </p:nvSpPr>
        <p:spPr>
          <a:xfrm>
            <a:off x="-559050" y="-27850"/>
            <a:ext cx="2679900" cy="5727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Definición</a:t>
            </a:r>
            <a:endParaRPr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4100" y="1029200"/>
            <a:ext cx="3085100" cy="30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1948850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EA8D8D"/>
              </a:gs>
              <a:gs pos="100000">
                <a:srgbClr val="A890F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88300" y="897575"/>
            <a:ext cx="53658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La función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COUNT()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es una herramienta muy útil para aquellos que trabajan con bases de datos.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Con esta función, es posible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contar el número de registros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de una tabla de manera rápida y sencilla. Esta información es esencial para tener una idea de la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cantidad de datos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que estamos manejando y para realizar análisis y estadísticas precisas.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Ejemplo: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SELECT COUNT(*) FROM users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1821725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type="title"/>
          </p:nvPr>
        </p:nvSpPr>
        <p:spPr>
          <a:xfrm>
            <a:off x="-559050" y="-27850"/>
            <a:ext cx="2679900" cy="5727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COUNT</a:t>
            </a:r>
            <a:endParaRPr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0450" y="947800"/>
            <a:ext cx="3085100" cy="30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1948850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EA8D8D"/>
              </a:gs>
              <a:gs pos="100000">
                <a:srgbClr val="A890F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88300" y="897575"/>
            <a:ext cx="53658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La función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MAX()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devuelve el valor máximo de una columna especificada.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Por ejemplo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, para encontrar el salario máximo en una tabla de empleados, podríamos usar la siguiente consulta: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SELECT MAX(salary) FROM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employees;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1821725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-559050" y="-27850"/>
            <a:ext cx="2679900" cy="5727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MAX</a:t>
            </a:r>
            <a:endParaRPr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300" y="941150"/>
            <a:ext cx="3085100" cy="30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/>
          <p:nvPr/>
        </p:nvSpPr>
        <p:spPr>
          <a:xfrm>
            <a:off x="1948850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EA8D8D"/>
              </a:gs>
              <a:gs pos="100000">
                <a:srgbClr val="A890F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88300" y="897575"/>
            <a:ext cx="53658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La función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MIN()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devuelve el valor mínimo de una columna especificada.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Por ejemplo,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para encontrar el salario mínimo en una tabla de empleados, podríamos usar la siguiente consulta: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SELECT MIN(salary) FROM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employees;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" name="Google Shape;93;p17"/>
          <p:cNvSpPr/>
          <p:nvPr/>
        </p:nvSpPr>
        <p:spPr>
          <a:xfrm>
            <a:off x="1821725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type="title"/>
          </p:nvPr>
        </p:nvSpPr>
        <p:spPr>
          <a:xfrm>
            <a:off x="-559050" y="-27850"/>
            <a:ext cx="2679900" cy="5727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MIN</a:t>
            </a:r>
            <a:endParaRPr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300" y="941150"/>
            <a:ext cx="3085100" cy="30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/>
          <p:nvPr/>
        </p:nvSpPr>
        <p:spPr>
          <a:xfrm>
            <a:off x="1948850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EA8D8D"/>
              </a:gs>
              <a:gs pos="100000">
                <a:srgbClr val="A890F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88300" y="897575"/>
            <a:ext cx="53658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La función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SUM()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devuelve la suma total de una columna numérica especificada.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Por ejemplo,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para calcular el salario total pagado a todos los empleados en una tabla de empleados, podríamos usar la siguiente consulta: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SELECT SUM(salary) FROM 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employees;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1821725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 txBox="1"/>
          <p:nvPr>
            <p:ph type="title"/>
          </p:nvPr>
        </p:nvSpPr>
        <p:spPr>
          <a:xfrm>
            <a:off x="-559050" y="-27850"/>
            <a:ext cx="2679900" cy="5727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SUM</a:t>
            </a:r>
            <a:endParaRPr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0450" y="897575"/>
            <a:ext cx="3085100" cy="30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/>
          <p:nvPr/>
        </p:nvSpPr>
        <p:spPr>
          <a:xfrm>
            <a:off x="1948850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EA8D8D"/>
              </a:gs>
              <a:gs pos="100000">
                <a:srgbClr val="A890F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88300" y="897575"/>
            <a:ext cx="53658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La función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AVG()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devuelve el valor promedio de una columna numérica especificada.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Por ejemplo,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para calcular el salario promedio en una tabla de empleados, podríamos usar la siguiente consulta: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SELECT AVG(salary) FROM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employees;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1821725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-559050" y="-27850"/>
            <a:ext cx="2679900" cy="5727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AVG</a:t>
            </a:r>
            <a:endParaRPr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4100" y="1029200"/>
            <a:ext cx="3085100" cy="30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/>
          <p:nvPr/>
        </p:nvSpPr>
        <p:spPr>
          <a:xfrm>
            <a:off x="1948850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EA8D8D"/>
              </a:gs>
              <a:gs pos="100000">
                <a:srgbClr val="A890F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88300" y="897575"/>
            <a:ext cx="53658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Las funciones de agregado se suelen usar con la cláusula GROUP BY de la instrucción SELECT. La cláusula GROUP BY agrupa las filas en conjuntos de filas y aplica una función de agregado a cada grupo de filas.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Por ejemplo,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para calcular el salario promedio por departamento en una tabla de empleados, podríamos usar la siguiente consulta: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SELECT </a:t>
            </a:r>
            <a:r>
              <a:rPr b="1" lang="es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department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, AVG(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salary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) FROM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employees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GROUP BY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es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department</a:t>
            </a:r>
            <a:r>
              <a:rPr b="1" lang="es">
                <a:solidFill>
                  <a:srgbClr val="741B47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>
              <a:solidFill>
                <a:srgbClr val="741B4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0" name="Google Shape;120;p20"/>
          <p:cNvSpPr/>
          <p:nvPr/>
        </p:nvSpPr>
        <p:spPr>
          <a:xfrm>
            <a:off x="1821725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>
            <a:off x="-559050" y="-27850"/>
            <a:ext cx="2679900" cy="5727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GROUP BY</a:t>
            </a:r>
            <a:endParaRPr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4100" y="1029200"/>
            <a:ext cx="3085100" cy="30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/>
          <p:nvPr/>
        </p:nvSpPr>
        <p:spPr>
          <a:xfrm>
            <a:off x="1630225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EA8D8D"/>
              </a:gs>
              <a:gs pos="100000">
                <a:srgbClr val="A890F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1"/>
          <p:cNvSpPr/>
          <p:nvPr/>
        </p:nvSpPr>
        <p:spPr>
          <a:xfrm>
            <a:off x="1503100" y="-27850"/>
            <a:ext cx="572700" cy="5727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/>
          <p:cNvSpPr txBox="1"/>
          <p:nvPr>
            <p:ph type="title"/>
          </p:nvPr>
        </p:nvSpPr>
        <p:spPr>
          <a:xfrm>
            <a:off x="-396000" y="-27850"/>
            <a:ext cx="2239500" cy="5727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rPr>
              <a:t>VISTAS</a:t>
            </a:r>
            <a:endParaRPr>
              <a:solidFill>
                <a:schemeClr val="lt1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88300" y="897575"/>
            <a:ext cx="53658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latin typeface="Raleway"/>
                <a:ea typeface="Raleway"/>
                <a:cs typeface="Raleway"/>
                <a:sym typeface="Raleway"/>
              </a:rPr>
              <a:t>Las vistas en SQL son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tablas virtuales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 basadas en el resultado de una instrucción SQL. Se pueden usar para proporcionar una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interfaz personalizada</a:t>
            </a:r>
            <a:r>
              <a:rPr lang="es">
                <a:latin typeface="Raleway"/>
                <a:ea typeface="Raleway"/>
                <a:cs typeface="Raleway"/>
                <a:sym typeface="Raleway"/>
              </a:rPr>
              <a:t>, compatible o de mejor rendimiento con los datos de una o más tablas reales.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2975" y="939625"/>
            <a:ext cx="3085100" cy="30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